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6"/>
  </p:notesMasterIdLst>
  <p:handoutMasterIdLst>
    <p:handoutMasterId r:id="rId47"/>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268" r:id="rId45"/>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151"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44</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3. .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6.</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7.</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1170934" y="745846"/>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10293626"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181020" y="1139270"/>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1275251"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823059" y="931311"/>
            <a:ext cx="10545879"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2927703577"/>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1157524" y="760163"/>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1513001" y="1502912"/>
            <a:ext cx="9876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181020" y="1139270"/>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348033" y="1921624"/>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2107335641"/>
              </p:ext>
            </p:extLst>
          </p:nvPr>
        </p:nvGraphicFramePr>
        <p:xfrm>
          <a:off x="1348033" y="2316480"/>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032099" y="1160157"/>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54766178"/>
              </p:ext>
            </p:extLst>
          </p:nvPr>
        </p:nvGraphicFramePr>
        <p:xfrm>
          <a:off x="1193627" y="1506841"/>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069807" y="183454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476871560"/>
              </p:ext>
            </p:extLst>
          </p:nvPr>
        </p:nvGraphicFramePr>
        <p:xfrm>
          <a:off x="1348033" y="2316480"/>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1274976" y="1549716"/>
            <a:ext cx="1079313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3934826808"/>
              </p:ext>
            </p:extLst>
          </p:nvPr>
        </p:nvGraphicFramePr>
        <p:xfrm>
          <a:off x="1486696" y="1976448"/>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3546917070"/>
              </p:ext>
            </p:extLst>
          </p:nvPr>
        </p:nvGraphicFramePr>
        <p:xfrm>
          <a:off x="957957" y="1726689"/>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869623" y="1314046"/>
            <a:ext cx="1079313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2305008467"/>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dirty="0">
                          <a:latin typeface="Arial" panose="020B0604020202020204" pitchFamily="34" charset="0"/>
                          <a:cs typeface="Arial" panose="020B0604020202020204" pitchFamily="34" charset="0"/>
                        </a:rPr>
                        <a:t>Total de costo por</a:t>
                      </a:r>
                    </a:p>
                    <a:p>
                      <a:r>
                        <a:rPr lang="es-MX" sz="1600"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dirty="0">
                          <a:latin typeface="Arial" panose="020B0604020202020204" pitchFamily="34" charset="0"/>
                          <a:cs typeface="Arial" panose="020B0604020202020204" pitchFamily="34" charset="0"/>
                        </a:rPr>
                        <a:t>Gasto energético </a:t>
                      </a:r>
                    </a:p>
                    <a:p>
                      <a:r>
                        <a:rPr lang="es-MX" sz="1600"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dirty="0">
                          <a:latin typeface="Arial" panose="020B0604020202020204" pitchFamily="34" charset="0"/>
                          <a:cs typeface="Arial" panose="020B0604020202020204" pitchFamily="34" charset="0"/>
                        </a:rPr>
                        <a:t>Gasto total</a:t>
                      </a:r>
                    </a:p>
                    <a:p>
                      <a:r>
                        <a:rPr lang="es-MX" sz="1600"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dirty="0">
                          <a:latin typeface="Arial" panose="020B0604020202020204" pitchFamily="34" charset="0"/>
                          <a:cs typeface="Arial" panose="020B0604020202020204" pitchFamily="34" charset="0"/>
                        </a:rPr>
                        <a:t>Producción de</a:t>
                      </a:r>
                    </a:p>
                    <a:p>
                      <a:r>
                        <a:rPr lang="es-MX" sz="1600"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9" y="1232704"/>
            <a:ext cx="4487160" cy="3914332"/>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5343950" y="1498862"/>
            <a:ext cx="5506302"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386499" y="5277003"/>
            <a:ext cx="4487160" cy="523220"/>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(a) </a:t>
            </a:r>
            <a:r>
              <a:rPr lang="es-MX" sz="14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5591750" y="5264626"/>
            <a:ext cx="5506302" cy="523220"/>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(b) </a:t>
            </a:r>
            <a:r>
              <a:rPr lang="es-MX" sz="14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2630079" y="6063019"/>
            <a:ext cx="609442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14. </a:t>
            </a:r>
            <a:r>
              <a:rPr lang="es-MX" sz="1400" dirty="0">
                <a:latin typeface="Arial" panose="020B0604020202020204" pitchFamily="34" charset="0"/>
                <a:cs typeface="Arial" panose="020B0604020202020204" pitchFamily="34" charset="0"/>
              </a:rPr>
              <a:t>Producción de bioetanol con pretratamiento biológico.</a:t>
            </a: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170990" y="1255105"/>
            <a:ext cx="5506303" cy="404028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637790" y="5280008"/>
            <a:ext cx="4782622" cy="523220"/>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(a) </a:t>
            </a:r>
            <a:r>
              <a:rPr lang="es-MX" sz="14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092781" y="5295390"/>
            <a:ext cx="5506302" cy="523220"/>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(b) </a:t>
            </a:r>
            <a:r>
              <a:rPr lang="es-MX" sz="14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2630079" y="6063019"/>
            <a:ext cx="609442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15. </a:t>
            </a:r>
            <a:r>
              <a:rPr lang="es-MX" sz="1400" dirty="0">
                <a:latin typeface="Arial" panose="020B0604020202020204" pitchFamily="34" charset="0"/>
                <a:cs typeface="Arial" panose="020B0604020202020204" pitchFamily="34" charset="0"/>
              </a:rPr>
              <a:t>Producción de bioetanol con pretratamiento alcalino.</a:t>
            </a:r>
          </a:p>
        </p:txBody>
      </p:sp>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108" y="1070154"/>
            <a:ext cx="5633648" cy="4225236"/>
          </a:xfrm>
          <a:prstGeom prst="rect">
            <a:avLst/>
          </a:prstGeom>
        </p:spPr>
      </p:pic>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5977035"/>
            <a:ext cx="609442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885361" y="1474302"/>
            <a:ext cx="8022210" cy="4203296"/>
          </a:xfrm>
          <a:prstGeom prst="rect">
            <a:avLst/>
          </a:prstGeom>
        </p:spPr>
      </p:pic>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278591" y="5990912"/>
            <a:ext cx="3634818"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851263" y="1312435"/>
            <a:ext cx="8682086" cy="4610723"/>
          </a:xfrm>
          <a:prstGeom prst="rect">
            <a:avLst/>
          </a:prstGeom>
        </p:spPr>
      </p:pic>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50444" y="6298689"/>
            <a:ext cx="5840690" cy="307777"/>
          </a:xfrm>
          <a:prstGeom prst="rect">
            <a:avLst/>
          </a:prstGeom>
          <a:noFill/>
        </p:spPr>
        <p:txBody>
          <a:bodyPr wrap="square">
            <a:spAutoFit/>
          </a:bodyPr>
          <a:lstStyle/>
          <a:p>
            <a:r>
              <a:rPr lang="es-MX" sz="1400" b="1" dirty="0" err="1">
                <a:latin typeface="Arial" panose="020B0604020202020204" pitchFamily="34" charset="0"/>
                <a:cs typeface="Arial" panose="020B0604020202020204" pitchFamily="34" charset="0"/>
              </a:rPr>
              <a:t>Fig</a:t>
            </a:r>
            <a:r>
              <a:rPr lang="es-MX" sz="1400" b="1" dirty="0">
                <a:latin typeface="Arial" panose="020B0604020202020204" pitchFamily="34" charset="0"/>
                <a:cs typeface="Arial" panose="020B0604020202020204" pitchFamily="34" charset="0"/>
              </a:rPr>
              <a:t>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4935835"/>
          </a:xfrm>
          <a:prstGeom prst="rect">
            <a:avLst/>
          </a:prstGeom>
        </p:spPr>
      </p:pic>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396681"/>
          </a:xfrm>
        </p:spPr>
        <p:txBody>
          <a:bodyPr>
            <a:normAutofit fontScale="92500" lnSpcReduction="10000"/>
          </a:bodyPr>
          <a:lstStyle/>
          <a:p>
            <a:r>
              <a:rPr lang="es-MX" sz="3200" dirty="0">
                <a:latin typeface="Arial" panose="020B0604020202020204" pitchFamily="34" charset="0"/>
                <a:cs typeface="Arial" panose="020B0604020202020204" pitchFamily="34" charset="0"/>
              </a:rPr>
              <a:t>Objetivo General:</a:t>
            </a:r>
          </a:p>
          <a:p>
            <a:pPr algn="just">
              <a:buFont typeface="Wingdings" panose="05000000000000000000" pitchFamily="2" charset="2"/>
              <a:buChar char="Ø"/>
            </a:pPr>
            <a:r>
              <a:rPr lang="es-MX" dirty="0">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a:p>
            <a:pPr algn="just">
              <a:buFont typeface="Wingdings" panose="05000000000000000000" pitchFamily="2" charset="2"/>
              <a:buChar char="Ø"/>
            </a:pPr>
            <a:r>
              <a:rPr lang="es-MX" sz="1800" dirty="0">
                <a:solidFill>
                  <a:srgbClr val="FF0000"/>
                </a:solidFill>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807776" y="610040"/>
            <a:ext cx="2086180"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a:t>
            </a:r>
            <a:r>
              <a:rPr lang="es-MX" sz="3000" dirty="0">
                <a:latin typeface="Arial" panose="020B0604020202020204" pitchFamily="34" charset="0"/>
                <a:cs typeface="Arial" panose="020B0604020202020204" pitchFamily="34" charset="0"/>
              </a:rPr>
              <a:t> </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44</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13112</TotalTime>
  <Words>2996</Words>
  <Application>Microsoft Office PowerPoint</Application>
  <PresentationFormat>Panorámica</PresentationFormat>
  <Paragraphs>756</Paragraphs>
  <Slides>44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Objetivos </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275</cp:revision>
  <cp:lastPrinted>2017-06-07T19:12:57Z</cp:lastPrinted>
  <dcterms:created xsi:type="dcterms:W3CDTF">2017-06-02T18:07:42Z</dcterms:created>
  <dcterms:modified xsi:type="dcterms:W3CDTF">2025-06-09T03:03:50Z</dcterms:modified>
</cp:coreProperties>
</file>